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8" r:id="rId4"/>
    <p:sldId id="268" r:id="rId5"/>
    <p:sldId id="267" r:id="rId6"/>
    <p:sldId id="269" r:id="rId7"/>
    <p:sldId id="270" r:id="rId8"/>
    <p:sldId id="271" r:id="rId9"/>
    <p:sldId id="272" r:id="rId10"/>
    <p:sldId id="273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886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1E72F9D-9BB6-49F5-E80D-348B5D95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797424F-8974-A7F4-D523-882782D10A54}"/>
              </a:ext>
            </a:extLst>
          </p:cNvPr>
          <p:cNvSpPr/>
          <p:nvPr/>
        </p:nvSpPr>
        <p:spPr>
          <a:xfrm>
            <a:off x="6280190" y="2371726"/>
            <a:ext cx="7556421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181D2-8623-9208-358F-FF42E3B460C3}"/>
              </a:ext>
            </a:extLst>
          </p:cNvPr>
          <p:cNvSpPr txBox="1"/>
          <p:nvPr/>
        </p:nvSpPr>
        <p:spPr>
          <a:xfrm>
            <a:off x="6230957" y="4114800"/>
            <a:ext cx="7654885" cy="807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3,900 purchases to uncover spending patterns, preferences, and subscription behavior for strategic business decisions.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4301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1AB5911-207E-AB35-2717-C033A799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AD031E8-A8D4-3A4F-D30B-06374F0C62B5}"/>
              </a:ext>
            </a:extLst>
          </p:cNvPr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Driving Growth Through Data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6A48437-767D-E0F1-9545-C4E87E9C77ED}"/>
              </a:ext>
            </a:extLst>
          </p:cNvPr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customer shopping behavior analysis to make informed decisions and drive business growth.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777832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0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69187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069187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326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816900"/>
            <a:ext cx="30587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 insights into spending patterns, customer segments, product preferences, and subscription behavior.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069187"/>
            <a:ext cx="3664863" cy="2819519"/>
          </a:xfrm>
          <a:prstGeom prst="roundRect">
            <a:avLst>
              <a:gd name="adj" fmla="val 5189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069187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326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2816900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Transactional data from 3,900 purchases across various product categories.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15520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511552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372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863233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Guide strategic business decisions with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63" y="394811"/>
            <a:ext cx="3589973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2563" y="1202412"/>
            <a:ext cx="179498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02563" y="1570434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(Age, Gender, Location, Subscription Status)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2563" y="1850350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 (Item, Category, Amount, Season, Size, Color)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2563" y="2130266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 (Discount, Promo Code, Previous Purchases, Frequency, Review, Shipping)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497961" y="1099363"/>
            <a:ext cx="179498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Snapshot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490341" y="1469945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Rows: 3,900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490341" y="1735514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Columns: 18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90341" y="2080022"/>
            <a:ext cx="663749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 37 values in Review Rating</a:t>
            </a:r>
            <a:endParaRPr lang="en-US" sz="11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904" y="2424530"/>
            <a:ext cx="6637496" cy="57475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35CAB1A-86DA-4750-70F5-9347ABDFBA58}"/>
              </a:ext>
            </a:extLst>
          </p:cNvPr>
          <p:cNvSpPr/>
          <p:nvPr/>
        </p:nvSpPr>
        <p:spPr>
          <a:xfrm>
            <a:off x="557927" y="438388"/>
            <a:ext cx="7133987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(Python)</a:t>
            </a:r>
            <a:endParaRPr lang="en-US" sz="31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C01D95D3-8523-5CEC-B4C9-7018168B0FFE}"/>
              </a:ext>
            </a:extLst>
          </p:cNvPr>
          <p:cNvSpPr/>
          <p:nvPr/>
        </p:nvSpPr>
        <p:spPr>
          <a:xfrm>
            <a:off x="717352" y="1494592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7712310-B506-25FD-1F7B-FA5C5C152068}"/>
              </a:ext>
            </a:extLst>
          </p:cNvPr>
          <p:cNvSpPr/>
          <p:nvPr/>
        </p:nvSpPr>
        <p:spPr>
          <a:xfrm>
            <a:off x="557927" y="1389936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60780DD0-B8CD-F21A-94F8-7A54B54D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466" y="1509593"/>
            <a:ext cx="239078" cy="239078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5383691A-F1BF-9A23-321D-C1B05FA5D92F}"/>
              </a:ext>
            </a:extLst>
          </p:cNvPr>
          <p:cNvSpPr/>
          <p:nvPr/>
        </p:nvSpPr>
        <p:spPr>
          <a:xfrm>
            <a:off x="1195626" y="1414939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15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1872E51A-1A01-7A77-8715-DFB9ECDCC844}"/>
              </a:ext>
            </a:extLst>
          </p:cNvPr>
          <p:cNvSpPr/>
          <p:nvPr/>
        </p:nvSpPr>
        <p:spPr>
          <a:xfrm>
            <a:off x="956429" y="2610564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676AAD96-46DF-217A-2A8E-D7CA509A8E05}"/>
              </a:ext>
            </a:extLst>
          </p:cNvPr>
          <p:cNvSpPr/>
          <p:nvPr/>
        </p:nvSpPr>
        <p:spPr>
          <a:xfrm>
            <a:off x="797004" y="2505908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DE26D64C-B08C-7BB4-DF48-01E685423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543" y="2625566"/>
            <a:ext cx="239078" cy="239078"/>
          </a:xfrm>
          <a:prstGeom prst="rect">
            <a:avLst/>
          </a:prstGeom>
        </p:spPr>
      </p:pic>
      <p:sp>
        <p:nvSpPr>
          <p:cNvPr id="10" name="Text 7">
            <a:extLst>
              <a:ext uri="{FF2B5EF4-FFF2-40B4-BE49-F238E27FC236}">
                <a16:creationId xmlns:a16="http://schemas.microsoft.com/office/drawing/2014/main" id="{4C0D5249-F816-9DC1-8C75-CA1970606B30}"/>
              </a:ext>
            </a:extLst>
          </p:cNvPr>
          <p:cNvSpPr/>
          <p:nvPr/>
        </p:nvSpPr>
        <p:spPr>
          <a:xfrm>
            <a:off x="1434703" y="2530912"/>
            <a:ext cx="1992749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155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8D891F7A-14C4-E3C3-31D6-4D649EF65D1D}"/>
              </a:ext>
            </a:extLst>
          </p:cNvPr>
          <p:cNvSpPr/>
          <p:nvPr/>
        </p:nvSpPr>
        <p:spPr>
          <a:xfrm>
            <a:off x="1195626" y="3726537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729228C1-4652-22E3-4C09-4AB48F5ABD22}"/>
              </a:ext>
            </a:extLst>
          </p:cNvPr>
          <p:cNvSpPr/>
          <p:nvPr/>
        </p:nvSpPr>
        <p:spPr>
          <a:xfrm>
            <a:off x="1036201" y="3621881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236166ED-F2AF-9B24-BBA3-4B2BD1055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740" y="3741539"/>
            <a:ext cx="239078" cy="239078"/>
          </a:xfrm>
          <a:prstGeom prst="rect">
            <a:avLst/>
          </a:prstGeom>
        </p:spPr>
      </p:pic>
      <p:sp>
        <p:nvSpPr>
          <p:cNvPr id="14" name="Text 11">
            <a:extLst>
              <a:ext uri="{FF2B5EF4-FFF2-40B4-BE49-F238E27FC236}">
                <a16:creationId xmlns:a16="http://schemas.microsoft.com/office/drawing/2014/main" id="{EEAD678E-5A34-F962-DD7B-A2E47C288B32}"/>
              </a:ext>
            </a:extLst>
          </p:cNvPr>
          <p:cNvSpPr/>
          <p:nvPr/>
        </p:nvSpPr>
        <p:spPr>
          <a:xfrm>
            <a:off x="1673900" y="3646884"/>
            <a:ext cx="232660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155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9E458354-ED1A-AF7D-4409-F203A0DE10FC}"/>
              </a:ext>
            </a:extLst>
          </p:cNvPr>
          <p:cNvSpPr/>
          <p:nvPr/>
        </p:nvSpPr>
        <p:spPr>
          <a:xfrm>
            <a:off x="1434703" y="4842510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6B57249D-23B6-CBDB-238D-F91AC57408FA}"/>
              </a:ext>
            </a:extLst>
          </p:cNvPr>
          <p:cNvSpPr/>
          <p:nvPr/>
        </p:nvSpPr>
        <p:spPr>
          <a:xfrm>
            <a:off x="1275278" y="4737854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16F4D27F-24BD-C8E6-0445-C711AD7C2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4817" y="4857512"/>
            <a:ext cx="239078" cy="239078"/>
          </a:xfrm>
          <a:prstGeom prst="rect">
            <a:avLst/>
          </a:prstGeom>
        </p:spPr>
      </p:pic>
      <p:sp>
        <p:nvSpPr>
          <p:cNvPr id="18" name="Text 15">
            <a:extLst>
              <a:ext uri="{FF2B5EF4-FFF2-40B4-BE49-F238E27FC236}">
                <a16:creationId xmlns:a16="http://schemas.microsoft.com/office/drawing/2014/main" id="{4B53A584-E0AF-5872-6CBD-98D96AC70B7B}"/>
              </a:ext>
            </a:extLst>
          </p:cNvPr>
          <p:cNvSpPr/>
          <p:nvPr/>
        </p:nvSpPr>
        <p:spPr>
          <a:xfrm>
            <a:off x="1912977" y="4762857"/>
            <a:ext cx="2519005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Column Standardization</a:t>
            </a:r>
            <a:endParaRPr lang="en-US" sz="155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26E45F0B-23E9-AE65-EE09-F2939A987B4C}"/>
              </a:ext>
            </a:extLst>
          </p:cNvPr>
          <p:cNvSpPr/>
          <p:nvPr/>
        </p:nvSpPr>
        <p:spPr>
          <a:xfrm>
            <a:off x="1195626" y="5958483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12FBB5D6-C3A6-2EB3-7C13-2421B867F900}"/>
              </a:ext>
            </a:extLst>
          </p:cNvPr>
          <p:cNvSpPr/>
          <p:nvPr/>
        </p:nvSpPr>
        <p:spPr>
          <a:xfrm>
            <a:off x="1036201" y="5853827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1" name="Image 4" descr="preencoded.png">
            <a:extLst>
              <a:ext uri="{FF2B5EF4-FFF2-40B4-BE49-F238E27FC236}">
                <a16:creationId xmlns:a16="http://schemas.microsoft.com/office/drawing/2014/main" id="{7D7BB8DF-C56E-1C47-1392-77DA25172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5740" y="5973485"/>
            <a:ext cx="239078" cy="239078"/>
          </a:xfrm>
          <a:prstGeom prst="rect">
            <a:avLst/>
          </a:prstGeom>
        </p:spPr>
      </p:pic>
      <p:sp>
        <p:nvSpPr>
          <p:cNvPr id="22" name="Text 19">
            <a:extLst>
              <a:ext uri="{FF2B5EF4-FFF2-40B4-BE49-F238E27FC236}">
                <a16:creationId xmlns:a16="http://schemas.microsoft.com/office/drawing/2014/main" id="{55C1C8B7-F3DC-4410-398D-3902A837A938}"/>
              </a:ext>
            </a:extLst>
          </p:cNvPr>
          <p:cNvSpPr/>
          <p:nvPr/>
        </p:nvSpPr>
        <p:spPr>
          <a:xfrm>
            <a:off x="1673900" y="5878830"/>
            <a:ext cx="207680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550" dirty="0"/>
          </a:p>
        </p:txBody>
      </p:sp>
      <p:sp>
        <p:nvSpPr>
          <p:cNvPr id="23" name="Shape 21">
            <a:extLst>
              <a:ext uri="{FF2B5EF4-FFF2-40B4-BE49-F238E27FC236}">
                <a16:creationId xmlns:a16="http://schemas.microsoft.com/office/drawing/2014/main" id="{D1E6804A-1C8A-7592-B4D3-7E4D19BD592D}"/>
              </a:ext>
            </a:extLst>
          </p:cNvPr>
          <p:cNvSpPr/>
          <p:nvPr/>
        </p:nvSpPr>
        <p:spPr>
          <a:xfrm>
            <a:off x="956429" y="7074456"/>
            <a:ext cx="159425" cy="717352"/>
          </a:xfrm>
          <a:prstGeom prst="roundRect">
            <a:avLst>
              <a:gd name="adj" fmla="val 42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DDE4E558-D656-CB72-4C06-06A948BCEE62}"/>
              </a:ext>
            </a:extLst>
          </p:cNvPr>
          <p:cNvSpPr/>
          <p:nvPr/>
        </p:nvSpPr>
        <p:spPr>
          <a:xfrm>
            <a:off x="797004" y="6969800"/>
            <a:ext cx="478274" cy="478274"/>
          </a:xfrm>
          <a:prstGeom prst="roundRect">
            <a:avLst>
              <a:gd name="adj" fmla="val 9559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5" name="Image 5" descr="preencoded.png">
            <a:extLst>
              <a:ext uri="{FF2B5EF4-FFF2-40B4-BE49-F238E27FC236}">
                <a16:creationId xmlns:a16="http://schemas.microsoft.com/office/drawing/2014/main" id="{520591CC-A650-1F38-702C-05D36D0AA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543" y="7089458"/>
            <a:ext cx="239078" cy="239078"/>
          </a:xfrm>
          <a:prstGeom prst="rect">
            <a:avLst/>
          </a:prstGeom>
        </p:spPr>
      </p:pic>
      <p:sp>
        <p:nvSpPr>
          <p:cNvPr id="26" name="Text 23">
            <a:extLst>
              <a:ext uri="{FF2B5EF4-FFF2-40B4-BE49-F238E27FC236}">
                <a16:creationId xmlns:a16="http://schemas.microsoft.com/office/drawing/2014/main" id="{C464012E-44EF-49D2-55F9-232546B457FC}"/>
              </a:ext>
            </a:extLst>
          </p:cNvPr>
          <p:cNvSpPr/>
          <p:nvPr/>
        </p:nvSpPr>
        <p:spPr>
          <a:xfrm>
            <a:off x="1434703" y="6994803"/>
            <a:ext cx="2117884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50556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F25322D-3CC2-6AE7-CC91-2855184974CD}"/>
              </a:ext>
            </a:extLst>
          </p:cNvPr>
          <p:cNvSpPr/>
          <p:nvPr/>
        </p:nvSpPr>
        <p:spPr>
          <a:xfrm>
            <a:off x="793790" y="1039535"/>
            <a:ext cx="7046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using SQL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70420F01-3123-B345-745E-6E57E326A8E4}"/>
              </a:ext>
            </a:extLst>
          </p:cNvPr>
          <p:cNvSpPr/>
          <p:nvPr/>
        </p:nvSpPr>
        <p:spPr>
          <a:xfrm>
            <a:off x="793790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5D26578-5622-9962-1A04-17651B3ADF77}"/>
              </a:ext>
            </a:extLst>
          </p:cNvPr>
          <p:cNvSpPr/>
          <p:nvPr/>
        </p:nvSpPr>
        <p:spPr>
          <a:xfrm>
            <a:off x="793790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5914CEA-1D82-36F9-AF63-5D4C41866C4E}"/>
              </a:ext>
            </a:extLst>
          </p:cNvPr>
          <p:cNvSpPr/>
          <p:nvPr/>
        </p:nvSpPr>
        <p:spPr>
          <a:xfrm>
            <a:off x="255168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2995A47-D75D-8A4B-F0B7-809EEC06006B}"/>
              </a:ext>
            </a:extLst>
          </p:cNvPr>
          <p:cNvSpPr/>
          <p:nvPr/>
        </p:nvSpPr>
        <p:spPr>
          <a:xfrm>
            <a:off x="275576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6B6F5A4-C352-B90C-5617-CF2F7B76E4B5}"/>
              </a:ext>
            </a:extLst>
          </p:cNvPr>
          <p:cNvSpPr/>
          <p:nvPr/>
        </p:nvSpPr>
        <p:spPr>
          <a:xfrm>
            <a:off x="1051084" y="3109079"/>
            <a:ext cx="2864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EF137CC-0710-3A1B-FA5F-D6EE5C2C8B16}"/>
              </a:ext>
            </a:extLst>
          </p:cNvPr>
          <p:cNvSpPr/>
          <p:nvPr/>
        </p:nvSpPr>
        <p:spPr>
          <a:xfrm>
            <a:off x="1051084" y="359949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Male: $157,890, Female: $75,191</a:t>
            </a:r>
            <a:endParaRPr lang="en-US" sz="175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35494B5D-BCF0-24EE-B33E-B34CF21759E4}"/>
              </a:ext>
            </a:extLst>
          </p:cNvPr>
          <p:cNvSpPr/>
          <p:nvPr/>
        </p:nvSpPr>
        <p:spPr>
          <a:xfrm>
            <a:off x="5216962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223998CF-41C8-66B2-9E34-138AF4BE144B}"/>
              </a:ext>
            </a:extLst>
          </p:cNvPr>
          <p:cNvSpPr/>
          <p:nvPr/>
        </p:nvSpPr>
        <p:spPr>
          <a:xfrm>
            <a:off x="5216962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4C90E6E0-94B8-4382-B5CA-DDE575E8440D}"/>
              </a:ext>
            </a:extLst>
          </p:cNvPr>
          <p:cNvSpPr/>
          <p:nvPr/>
        </p:nvSpPr>
        <p:spPr>
          <a:xfrm>
            <a:off x="697486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545724B-04B4-FB4C-ACEE-F83E2DC2241A}"/>
              </a:ext>
            </a:extLst>
          </p:cNvPr>
          <p:cNvSpPr/>
          <p:nvPr/>
        </p:nvSpPr>
        <p:spPr>
          <a:xfrm>
            <a:off x="7178933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89D95DFD-3137-AEA3-642B-82E36B6D20C6}"/>
              </a:ext>
            </a:extLst>
          </p:cNvPr>
          <p:cNvSpPr/>
          <p:nvPr/>
        </p:nvSpPr>
        <p:spPr>
          <a:xfrm>
            <a:off x="5474256" y="3109079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4B80A14-F662-B88F-CDA7-8A164E0339EF}"/>
              </a:ext>
            </a:extLst>
          </p:cNvPr>
          <p:cNvSpPr/>
          <p:nvPr/>
        </p:nvSpPr>
        <p:spPr>
          <a:xfrm>
            <a:off x="5474256" y="395382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839 customers.</a:t>
            </a:r>
            <a:endParaRPr lang="en-US" sz="175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EC8B12F-2F01-5904-9594-47DAB8B4624C}"/>
              </a:ext>
            </a:extLst>
          </p:cNvPr>
          <p:cNvSpPr/>
          <p:nvPr/>
        </p:nvSpPr>
        <p:spPr>
          <a:xfrm>
            <a:off x="9640133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83B3FA41-7C5E-BB82-705A-16E9B699204E}"/>
              </a:ext>
            </a:extLst>
          </p:cNvPr>
          <p:cNvSpPr/>
          <p:nvPr/>
        </p:nvSpPr>
        <p:spPr>
          <a:xfrm>
            <a:off x="9640133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1AA5A549-B7DA-2FD0-DC22-7B6CB45D03C1}"/>
              </a:ext>
            </a:extLst>
          </p:cNvPr>
          <p:cNvSpPr/>
          <p:nvPr/>
        </p:nvSpPr>
        <p:spPr>
          <a:xfrm>
            <a:off x="11398032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93422374-CFC8-207A-29A2-22B05B587C0B}"/>
              </a:ext>
            </a:extLst>
          </p:cNvPr>
          <p:cNvSpPr/>
          <p:nvPr/>
        </p:nvSpPr>
        <p:spPr>
          <a:xfrm>
            <a:off x="11602105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DF18642F-CFF4-F7AE-125D-513730E287AD}"/>
              </a:ext>
            </a:extLst>
          </p:cNvPr>
          <p:cNvSpPr/>
          <p:nvPr/>
        </p:nvSpPr>
        <p:spPr>
          <a:xfrm>
            <a:off x="9897427" y="3109079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28AE747A-7190-1D95-24B7-767CFDAA2B22}"/>
              </a:ext>
            </a:extLst>
          </p:cNvPr>
          <p:cNvSpPr/>
          <p:nvPr/>
        </p:nvSpPr>
        <p:spPr>
          <a:xfrm>
            <a:off x="9897427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 (3.86), Sandals (3.84), Boots (3.82), Hat (3.80), Skirt (3.78)</a:t>
            </a:r>
            <a:endParaRPr lang="en-US" sz="175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A40DA6CA-79C0-BC50-4633-8E438615A75E}"/>
              </a:ext>
            </a:extLst>
          </p:cNvPr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12CB491F-87A7-E335-CF33-F223859C0663}"/>
              </a:ext>
            </a:extLst>
          </p:cNvPr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3" name="Shape 21">
            <a:extLst>
              <a:ext uri="{FF2B5EF4-FFF2-40B4-BE49-F238E27FC236}">
                <a16:creationId xmlns:a16="http://schemas.microsoft.com/office/drawing/2014/main" id="{262D963D-2237-ECA8-AD99-5F0731FB1D00}"/>
              </a:ext>
            </a:extLst>
          </p:cNvPr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075B559C-1F56-67BD-7F64-AA9C89D13F40}"/>
              </a:ext>
            </a:extLst>
          </p:cNvPr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AFF37199-1064-3D25-BB12-12BC923492CA}"/>
              </a:ext>
            </a:extLst>
          </p:cNvPr>
          <p:cNvSpPr/>
          <p:nvPr/>
        </p:nvSpPr>
        <p:spPr>
          <a:xfrm>
            <a:off x="1051084" y="5716548"/>
            <a:ext cx="4022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4D3354F5-ACE1-6D7C-2728-6116791EB8D3}"/>
              </a:ext>
            </a:extLst>
          </p:cNvPr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 $58.46, Express: $60.48</a:t>
            </a:r>
            <a:endParaRPr lang="en-US" sz="1750" dirty="0"/>
          </a:p>
        </p:txBody>
      </p:sp>
      <p:sp>
        <p:nvSpPr>
          <p:cNvPr id="27" name="Shape 25">
            <a:extLst>
              <a:ext uri="{FF2B5EF4-FFF2-40B4-BE49-F238E27FC236}">
                <a16:creationId xmlns:a16="http://schemas.microsoft.com/office/drawing/2014/main" id="{77D2EA3F-993D-8F97-BFE5-AC58C248442F}"/>
              </a:ext>
            </a:extLst>
          </p:cNvPr>
          <p:cNvSpPr/>
          <p:nvPr/>
        </p:nvSpPr>
        <p:spPr>
          <a:xfrm>
            <a:off x="7428548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6A1CE01B-BDB0-E036-A674-1FC43E8140AF}"/>
              </a:ext>
            </a:extLst>
          </p:cNvPr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D5CF4EC3-37BA-EE2E-9DBF-AD7CB9E936D1}"/>
              </a:ext>
            </a:extLst>
          </p:cNvPr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C48C8258-DCD0-681F-A5EA-1A9E52A2FF53}"/>
              </a:ext>
            </a:extLst>
          </p:cNvPr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BB3D6499-6036-B1E4-D81B-C801C768D9E7}"/>
              </a:ext>
            </a:extLst>
          </p:cNvPr>
          <p:cNvSpPr/>
          <p:nvPr/>
        </p:nvSpPr>
        <p:spPr>
          <a:xfrm>
            <a:off x="7685842" y="5716548"/>
            <a:ext cx="4650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BE963FD5-579F-A1BA-FC90-FD8B5AC9F170}"/>
              </a:ext>
            </a:extLst>
          </p:cNvPr>
          <p:cNvSpPr/>
          <p:nvPr/>
        </p:nvSpPr>
        <p:spPr>
          <a:xfrm>
            <a:off x="7685842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 $62,645 total revenue, Non-Subscribers: $170,436 total revenue.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44918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62F106D-B3DA-07D3-C2B6-1FF117524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95464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A970AC2-46C7-C3D7-1F88-6295659EF0B0}"/>
              </a:ext>
            </a:extLst>
          </p:cNvPr>
          <p:cNvSpPr/>
          <p:nvPr/>
        </p:nvSpPr>
        <p:spPr>
          <a:xfrm>
            <a:off x="547211" y="2385060"/>
            <a:ext cx="8191738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Insights: Product &amp; Customer Focus</a:t>
            </a:r>
            <a:endParaRPr lang="en-US" sz="30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35E9012-3497-0BD7-26EC-540C9A2D23EF}"/>
              </a:ext>
            </a:extLst>
          </p:cNvPr>
          <p:cNvSpPr/>
          <p:nvPr/>
        </p:nvSpPr>
        <p:spPr>
          <a:xfrm>
            <a:off x="7303770" y="3108365"/>
            <a:ext cx="22860" cy="4690824"/>
          </a:xfrm>
          <a:prstGeom prst="roundRect">
            <a:avLst>
              <a:gd name="adj" fmla="val 287312"/>
            </a:avLst>
          </a:prstGeom>
          <a:solidFill>
            <a:srgbClr val="DDD3BA"/>
          </a:solidFill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4094CC26-8BB6-DF78-763E-E393D20F61E8}"/>
              </a:ext>
            </a:extLst>
          </p:cNvPr>
          <p:cNvSpPr/>
          <p:nvPr/>
        </p:nvSpPr>
        <p:spPr>
          <a:xfrm>
            <a:off x="524351" y="3108365"/>
            <a:ext cx="6767989" cy="938213"/>
          </a:xfrm>
          <a:prstGeom prst="roundRect">
            <a:avLst>
              <a:gd name="adj" fmla="val 7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15C0A79-253C-5A49-CC33-F81CABD1B817}"/>
              </a:ext>
            </a:extLst>
          </p:cNvPr>
          <p:cNvSpPr/>
          <p:nvPr/>
        </p:nvSpPr>
        <p:spPr>
          <a:xfrm>
            <a:off x="4092297" y="3272314"/>
            <a:ext cx="3043714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15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6438B49-BE9D-555F-885D-94D4D1D1A7D8}"/>
              </a:ext>
            </a:extLst>
          </p:cNvPr>
          <p:cNvSpPr/>
          <p:nvPr/>
        </p:nvSpPr>
        <p:spPr>
          <a:xfrm>
            <a:off x="688300" y="3610451"/>
            <a:ext cx="644771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(50%), Sneakers (49.66%), Coat (49.07%), Sweater (48.17%), Pants (47.37%)</a:t>
            </a:r>
            <a:endParaRPr lang="en-US" sz="120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1B4BA454-CEF3-91BC-CEBD-608940BCFF71}"/>
              </a:ext>
            </a:extLst>
          </p:cNvPr>
          <p:cNvSpPr/>
          <p:nvPr/>
        </p:nvSpPr>
        <p:spPr>
          <a:xfrm>
            <a:off x="7338060" y="4359235"/>
            <a:ext cx="6767989" cy="938213"/>
          </a:xfrm>
          <a:prstGeom prst="rect">
            <a:avLst/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D475910-3BF5-F586-2928-CAD05417AB6A}"/>
              </a:ext>
            </a:extLst>
          </p:cNvPr>
          <p:cNvSpPr/>
          <p:nvPr/>
        </p:nvSpPr>
        <p:spPr>
          <a:xfrm>
            <a:off x="7494389" y="4523184"/>
            <a:ext cx="243994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15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37AC4272-F712-92B1-8412-C5B80F7C8CD8}"/>
              </a:ext>
            </a:extLst>
          </p:cNvPr>
          <p:cNvSpPr/>
          <p:nvPr/>
        </p:nvSpPr>
        <p:spPr>
          <a:xfrm>
            <a:off x="7494389" y="4861322"/>
            <a:ext cx="644771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 (3116), Returning (701), New (83)</a:t>
            </a:r>
            <a:endParaRPr lang="en-US" sz="12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DD308912-B79C-EA39-09E0-4D11251D3299}"/>
              </a:ext>
            </a:extLst>
          </p:cNvPr>
          <p:cNvSpPr/>
          <p:nvPr/>
        </p:nvSpPr>
        <p:spPr>
          <a:xfrm>
            <a:off x="524351" y="5610106"/>
            <a:ext cx="6767989" cy="938213"/>
          </a:xfrm>
          <a:prstGeom prst="roundRect">
            <a:avLst>
              <a:gd name="adj" fmla="val 7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68F5F57B-1576-CDDF-BC0C-E7247816B2A4}"/>
              </a:ext>
            </a:extLst>
          </p:cNvPr>
          <p:cNvSpPr/>
          <p:nvPr/>
        </p:nvSpPr>
        <p:spPr>
          <a:xfrm>
            <a:off x="4048363" y="5774055"/>
            <a:ext cx="308764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Repeat Buyers &amp; Subscriptions</a:t>
            </a:r>
            <a:endParaRPr lang="en-US" sz="15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83FAC12-7FA4-D29B-1565-F4263326F4B2}"/>
              </a:ext>
            </a:extLst>
          </p:cNvPr>
          <p:cNvSpPr/>
          <p:nvPr/>
        </p:nvSpPr>
        <p:spPr>
          <a:xfrm>
            <a:off x="688300" y="6112193"/>
            <a:ext cx="644771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with &gt;5 purchases: 958 subscribed, 2518 not subscribed.</a:t>
            </a:r>
            <a:endParaRPr lang="en-US" sz="1200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7ED9020B-2ADC-3330-C160-822C22BB8E4D}"/>
              </a:ext>
            </a:extLst>
          </p:cNvPr>
          <p:cNvSpPr/>
          <p:nvPr/>
        </p:nvSpPr>
        <p:spPr>
          <a:xfrm>
            <a:off x="7338060" y="6860977"/>
            <a:ext cx="6767989" cy="938213"/>
          </a:xfrm>
          <a:prstGeom prst="rect">
            <a:avLst/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EE492456-EEE9-8B56-0084-54804941865D}"/>
              </a:ext>
            </a:extLst>
          </p:cNvPr>
          <p:cNvSpPr/>
          <p:nvPr/>
        </p:nvSpPr>
        <p:spPr>
          <a:xfrm>
            <a:off x="7494389" y="7024926"/>
            <a:ext cx="2301240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15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701D5B1A-2636-3D34-1E79-0288472A12C8}"/>
              </a:ext>
            </a:extLst>
          </p:cNvPr>
          <p:cNvSpPr/>
          <p:nvPr/>
        </p:nvSpPr>
        <p:spPr>
          <a:xfrm>
            <a:off x="7494389" y="7363063"/>
            <a:ext cx="644771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Adult: $62,143, Middle-aged: $59,197, Adult: $55,978, Senior: $55,763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256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2E6A92-8F6A-79F6-3B70-68F2F7E45B89}"/>
              </a:ext>
            </a:extLst>
          </p:cNvPr>
          <p:cNvSpPr/>
          <p:nvPr/>
        </p:nvSpPr>
        <p:spPr>
          <a:xfrm>
            <a:off x="680799" y="534948"/>
            <a:ext cx="6700599" cy="607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per Category</a:t>
            </a:r>
            <a:endParaRPr lang="en-US" sz="38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D0150F0-FD87-012E-D96E-FA30E27A64E1}"/>
              </a:ext>
            </a:extLst>
          </p:cNvPr>
          <p:cNvSpPr/>
          <p:nvPr/>
        </p:nvSpPr>
        <p:spPr>
          <a:xfrm>
            <a:off x="680799" y="1531858"/>
            <a:ext cx="13268801" cy="6173391"/>
          </a:xfrm>
          <a:prstGeom prst="roundRect">
            <a:avLst>
              <a:gd name="adj" fmla="val 13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9B52682-A98F-DA53-1259-F3C4D0CDDF26}"/>
              </a:ext>
            </a:extLst>
          </p:cNvPr>
          <p:cNvSpPr/>
          <p:nvPr/>
        </p:nvSpPr>
        <p:spPr>
          <a:xfrm>
            <a:off x="688419" y="1539478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288B4A1-F0A5-EA8C-5D4C-9A36D51525C4}"/>
              </a:ext>
            </a:extLst>
          </p:cNvPr>
          <p:cNvSpPr/>
          <p:nvPr/>
        </p:nvSpPr>
        <p:spPr>
          <a:xfrm>
            <a:off x="883206" y="1663779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5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3DF0620-BC3F-E910-7B7B-D996FDCE3FA1}"/>
              </a:ext>
            </a:extLst>
          </p:cNvPr>
          <p:cNvSpPr/>
          <p:nvPr/>
        </p:nvSpPr>
        <p:spPr>
          <a:xfrm>
            <a:off x="2212300" y="166377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B3439B0-2B0E-0AC2-0028-76968F6AD0C1}"/>
              </a:ext>
            </a:extLst>
          </p:cNvPr>
          <p:cNvSpPr/>
          <p:nvPr/>
        </p:nvSpPr>
        <p:spPr>
          <a:xfrm>
            <a:off x="6188273" y="166377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0C104CF-D3DB-0FC0-1E18-BAA50E7D0410}"/>
              </a:ext>
            </a:extLst>
          </p:cNvPr>
          <p:cNvSpPr/>
          <p:nvPr/>
        </p:nvSpPr>
        <p:spPr>
          <a:xfrm>
            <a:off x="10164247" y="1663779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5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FDAA8648-FD75-B9FD-7377-91F55DEB38C9}"/>
              </a:ext>
            </a:extLst>
          </p:cNvPr>
          <p:cNvSpPr/>
          <p:nvPr/>
        </p:nvSpPr>
        <p:spPr>
          <a:xfrm>
            <a:off x="688419" y="2099310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4BB96FFF-F46F-D86F-0ADC-9EF43D558BF8}"/>
              </a:ext>
            </a:extLst>
          </p:cNvPr>
          <p:cNvSpPr/>
          <p:nvPr/>
        </p:nvSpPr>
        <p:spPr>
          <a:xfrm>
            <a:off x="883206" y="2223611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66C1B2D-B907-A21C-25D3-8A6BC6A242D7}"/>
              </a:ext>
            </a:extLst>
          </p:cNvPr>
          <p:cNvSpPr/>
          <p:nvPr/>
        </p:nvSpPr>
        <p:spPr>
          <a:xfrm>
            <a:off x="2212300" y="222361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85F4090F-87B8-53F2-A318-364382192446}"/>
              </a:ext>
            </a:extLst>
          </p:cNvPr>
          <p:cNvSpPr/>
          <p:nvPr/>
        </p:nvSpPr>
        <p:spPr>
          <a:xfrm>
            <a:off x="6188273" y="222361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Sunglasses</a:t>
            </a:r>
            <a:endParaRPr lang="en-US" sz="15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8A0A13AE-7EDA-030B-DAD3-2B56F5EFD099}"/>
              </a:ext>
            </a:extLst>
          </p:cNvPr>
          <p:cNvSpPr/>
          <p:nvPr/>
        </p:nvSpPr>
        <p:spPr>
          <a:xfrm>
            <a:off x="10164247" y="2223611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161</a:t>
            </a:r>
            <a:endParaRPr lang="en-US" sz="15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92BDE58C-9BD3-E3B7-31E2-D99E721B0B46}"/>
              </a:ext>
            </a:extLst>
          </p:cNvPr>
          <p:cNvSpPr/>
          <p:nvPr/>
        </p:nvSpPr>
        <p:spPr>
          <a:xfrm>
            <a:off x="688419" y="2659142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8321C283-CBC6-DD12-863E-F78CA69A880B}"/>
              </a:ext>
            </a:extLst>
          </p:cNvPr>
          <p:cNvSpPr/>
          <p:nvPr/>
        </p:nvSpPr>
        <p:spPr>
          <a:xfrm>
            <a:off x="883206" y="2783443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5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294B7431-A094-68E7-BE6A-9F2B77FD831D}"/>
              </a:ext>
            </a:extLst>
          </p:cNvPr>
          <p:cNvSpPr/>
          <p:nvPr/>
        </p:nvSpPr>
        <p:spPr>
          <a:xfrm>
            <a:off x="2212300" y="278344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BFCA2572-157C-75BB-1546-E02F2832882D}"/>
              </a:ext>
            </a:extLst>
          </p:cNvPr>
          <p:cNvSpPr/>
          <p:nvPr/>
        </p:nvSpPr>
        <p:spPr>
          <a:xfrm>
            <a:off x="6188273" y="278344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Belt</a:t>
            </a:r>
            <a:endParaRPr lang="en-US" sz="15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8C7D3986-EFEC-48BA-81E9-2110C3939E09}"/>
              </a:ext>
            </a:extLst>
          </p:cNvPr>
          <p:cNvSpPr/>
          <p:nvPr/>
        </p:nvSpPr>
        <p:spPr>
          <a:xfrm>
            <a:off x="10164247" y="2783443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161</a:t>
            </a:r>
            <a:endParaRPr lang="en-US" sz="15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CFB0A27E-25E0-94FB-EAD2-FC1C29E47FD1}"/>
              </a:ext>
            </a:extLst>
          </p:cNvPr>
          <p:cNvSpPr/>
          <p:nvPr/>
        </p:nvSpPr>
        <p:spPr>
          <a:xfrm>
            <a:off x="688419" y="3218974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ABD53380-78C3-9B38-51B4-3F07FA78C70F}"/>
              </a:ext>
            </a:extLst>
          </p:cNvPr>
          <p:cNvSpPr/>
          <p:nvPr/>
        </p:nvSpPr>
        <p:spPr>
          <a:xfrm>
            <a:off x="883206" y="3343275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500" dirty="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1FAF4E86-E020-6A00-89E6-BAD571E038A5}"/>
              </a:ext>
            </a:extLst>
          </p:cNvPr>
          <p:cNvSpPr/>
          <p:nvPr/>
        </p:nvSpPr>
        <p:spPr>
          <a:xfrm>
            <a:off x="2212300" y="3343275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15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0216EFC4-2C9A-57EE-2C79-318F81D48C47}"/>
              </a:ext>
            </a:extLst>
          </p:cNvPr>
          <p:cNvSpPr/>
          <p:nvPr/>
        </p:nvSpPr>
        <p:spPr>
          <a:xfrm>
            <a:off x="6188273" y="3343275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</a:t>
            </a:r>
            <a:endParaRPr lang="en-US" sz="15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7DEF17A3-1F89-E834-C01A-A3B186E8A2AD}"/>
              </a:ext>
            </a:extLst>
          </p:cNvPr>
          <p:cNvSpPr/>
          <p:nvPr/>
        </p:nvSpPr>
        <p:spPr>
          <a:xfrm>
            <a:off x="10164247" y="3343275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5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EF55351C-8FAB-E438-4800-D6456405A487}"/>
              </a:ext>
            </a:extLst>
          </p:cNvPr>
          <p:cNvSpPr/>
          <p:nvPr/>
        </p:nvSpPr>
        <p:spPr>
          <a:xfrm>
            <a:off x="688419" y="3778806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C330FAC2-E2C9-66FB-3F8F-E39B537B85E7}"/>
              </a:ext>
            </a:extLst>
          </p:cNvPr>
          <p:cNvSpPr/>
          <p:nvPr/>
        </p:nvSpPr>
        <p:spPr>
          <a:xfrm>
            <a:off x="883206" y="3903107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500" dirty="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DB34E858-81E7-41E5-7B6B-043572A58998}"/>
              </a:ext>
            </a:extLst>
          </p:cNvPr>
          <p:cNvSpPr/>
          <p:nvPr/>
        </p:nvSpPr>
        <p:spPr>
          <a:xfrm>
            <a:off x="2212300" y="3903107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15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72AE4AD8-C1D1-64C0-6D32-7314EF0E6ABD}"/>
              </a:ext>
            </a:extLst>
          </p:cNvPr>
          <p:cNvSpPr/>
          <p:nvPr/>
        </p:nvSpPr>
        <p:spPr>
          <a:xfrm>
            <a:off x="6188273" y="3903107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</a:t>
            </a:r>
            <a:endParaRPr lang="en-US" sz="15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74203706-B913-1F3B-F546-CC4538CFEF49}"/>
              </a:ext>
            </a:extLst>
          </p:cNvPr>
          <p:cNvSpPr/>
          <p:nvPr/>
        </p:nvSpPr>
        <p:spPr>
          <a:xfrm>
            <a:off x="10164247" y="3903107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50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6A3F6B0D-76A7-458D-6C92-E7B27E00A042}"/>
              </a:ext>
            </a:extLst>
          </p:cNvPr>
          <p:cNvSpPr/>
          <p:nvPr/>
        </p:nvSpPr>
        <p:spPr>
          <a:xfrm>
            <a:off x="688419" y="4338638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554B6BA6-2E45-EAC6-4009-8ABB034C2D16}"/>
              </a:ext>
            </a:extLst>
          </p:cNvPr>
          <p:cNvSpPr/>
          <p:nvPr/>
        </p:nvSpPr>
        <p:spPr>
          <a:xfrm>
            <a:off x="883206" y="4462939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500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4A61052B-8D0E-31EF-E796-0741F4D99775}"/>
              </a:ext>
            </a:extLst>
          </p:cNvPr>
          <p:cNvSpPr/>
          <p:nvPr/>
        </p:nvSpPr>
        <p:spPr>
          <a:xfrm>
            <a:off x="2212300" y="446293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150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44752D37-4F00-67E4-45E1-4143437064C7}"/>
              </a:ext>
            </a:extLst>
          </p:cNvPr>
          <p:cNvSpPr/>
          <p:nvPr/>
        </p:nvSpPr>
        <p:spPr>
          <a:xfrm>
            <a:off x="6188273" y="4462939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Shirt</a:t>
            </a:r>
            <a:endParaRPr lang="en-US" sz="150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08F8E543-2399-3F2F-7B7C-C9E500000E8F}"/>
              </a:ext>
            </a:extLst>
          </p:cNvPr>
          <p:cNvSpPr/>
          <p:nvPr/>
        </p:nvSpPr>
        <p:spPr>
          <a:xfrm>
            <a:off x="10164247" y="4462939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169</a:t>
            </a:r>
            <a:endParaRPr lang="en-US" sz="1500" dirty="0"/>
          </a:p>
        </p:txBody>
      </p:sp>
      <p:sp>
        <p:nvSpPr>
          <p:cNvPr id="34" name="Shape 32">
            <a:extLst>
              <a:ext uri="{FF2B5EF4-FFF2-40B4-BE49-F238E27FC236}">
                <a16:creationId xmlns:a16="http://schemas.microsoft.com/office/drawing/2014/main" id="{3A5D0D22-4D84-1FCC-FE1B-41F84DD0CB88}"/>
              </a:ext>
            </a:extLst>
          </p:cNvPr>
          <p:cNvSpPr/>
          <p:nvPr/>
        </p:nvSpPr>
        <p:spPr>
          <a:xfrm>
            <a:off x="688419" y="4898469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9736DC16-1E20-76EB-326A-5E31E28C183C}"/>
              </a:ext>
            </a:extLst>
          </p:cNvPr>
          <p:cNvSpPr/>
          <p:nvPr/>
        </p:nvSpPr>
        <p:spPr>
          <a:xfrm>
            <a:off x="883206" y="5022771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500" dirty="0"/>
          </a:p>
        </p:txBody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3659A724-2F1A-C357-3DBC-EEE09C7D8B24}"/>
              </a:ext>
            </a:extLst>
          </p:cNvPr>
          <p:cNvSpPr/>
          <p:nvPr/>
        </p:nvSpPr>
        <p:spPr>
          <a:xfrm>
            <a:off x="2212300" y="502277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1500" dirty="0"/>
          </a:p>
        </p:txBody>
      </p:sp>
      <p:sp>
        <p:nvSpPr>
          <p:cNvPr id="37" name="Text 35">
            <a:extLst>
              <a:ext uri="{FF2B5EF4-FFF2-40B4-BE49-F238E27FC236}">
                <a16:creationId xmlns:a16="http://schemas.microsoft.com/office/drawing/2014/main" id="{1B61D705-3DBE-ED1A-A727-977917D973A1}"/>
              </a:ext>
            </a:extLst>
          </p:cNvPr>
          <p:cNvSpPr/>
          <p:nvPr/>
        </p:nvSpPr>
        <p:spPr>
          <a:xfrm>
            <a:off x="6188273" y="5022771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</a:t>
            </a:r>
            <a:endParaRPr lang="en-US" sz="150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28AC5517-1BA6-9F0B-22BC-8F259667F2F9}"/>
              </a:ext>
            </a:extLst>
          </p:cNvPr>
          <p:cNvSpPr/>
          <p:nvPr/>
        </p:nvSpPr>
        <p:spPr>
          <a:xfrm>
            <a:off x="10164247" y="5022771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160</a:t>
            </a:r>
            <a:endParaRPr lang="en-US" sz="1500" dirty="0"/>
          </a:p>
        </p:txBody>
      </p:sp>
      <p:sp>
        <p:nvSpPr>
          <p:cNvPr id="39" name="Shape 37">
            <a:extLst>
              <a:ext uri="{FF2B5EF4-FFF2-40B4-BE49-F238E27FC236}">
                <a16:creationId xmlns:a16="http://schemas.microsoft.com/office/drawing/2014/main" id="{9FC63821-FEBC-BDC5-1125-DA0087C2202D}"/>
              </a:ext>
            </a:extLst>
          </p:cNvPr>
          <p:cNvSpPr/>
          <p:nvPr/>
        </p:nvSpPr>
        <p:spPr>
          <a:xfrm>
            <a:off x="688419" y="5458301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>
            <a:extLst>
              <a:ext uri="{FF2B5EF4-FFF2-40B4-BE49-F238E27FC236}">
                <a16:creationId xmlns:a16="http://schemas.microsoft.com/office/drawing/2014/main" id="{514DFC58-B218-6D77-D5A1-C94D911914D2}"/>
              </a:ext>
            </a:extLst>
          </p:cNvPr>
          <p:cNvSpPr/>
          <p:nvPr/>
        </p:nvSpPr>
        <p:spPr>
          <a:xfrm>
            <a:off x="883206" y="5582603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500" dirty="0"/>
          </a:p>
        </p:txBody>
      </p:sp>
      <p:sp>
        <p:nvSpPr>
          <p:cNvPr id="41" name="Text 39">
            <a:extLst>
              <a:ext uri="{FF2B5EF4-FFF2-40B4-BE49-F238E27FC236}">
                <a16:creationId xmlns:a16="http://schemas.microsoft.com/office/drawing/2014/main" id="{B5A0D1B0-92B7-1C4F-417B-7D77015842D8}"/>
              </a:ext>
            </a:extLst>
          </p:cNvPr>
          <p:cNvSpPr/>
          <p:nvPr/>
        </p:nvSpPr>
        <p:spPr>
          <a:xfrm>
            <a:off x="2212300" y="558260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1500" dirty="0"/>
          </a:p>
        </p:txBody>
      </p:sp>
      <p:sp>
        <p:nvSpPr>
          <p:cNvPr id="42" name="Text 40">
            <a:extLst>
              <a:ext uri="{FF2B5EF4-FFF2-40B4-BE49-F238E27FC236}">
                <a16:creationId xmlns:a16="http://schemas.microsoft.com/office/drawing/2014/main" id="{277D2347-CA33-BAAC-A88F-518D39AC6137}"/>
              </a:ext>
            </a:extLst>
          </p:cNvPr>
          <p:cNvSpPr/>
          <p:nvPr/>
        </p:nvSpPr>
        <p:spPr>
          <a:xfrm>
            <a:off x="6188273" y="5582603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Shoes</a:t>
            </a:r>
            <a:endParaRPr lang="en-US" sz="1500" dirty="0"/>
          </a:p>
        </p:txBody>
      </p:sp>
      <p:sp>
        <p:nvSpPr>
          <p:cNvPr id="43" name="Text 41">
            <a:extLst>
              <a:ext uri="{FF2B5EF4-FFF2-40B4-BE49-F238E27FC236}">
                <a16:creationId xmlns:a16="http://schemas.microsoft.com/office/drawing/2014/main" id="{FA37EA7F-202C-E852-58E9-B907B64E6835}"/>
              </a:ext>
            </a:extLst>
          </p:cNvPr>
          <p:cNvSpPr/>
          <p:nvPr/>
        </p:nvSpPr>
        <p:spPr>
          <a:xfrm>
            <a:off x="10164247" y="5582603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150</a:t>
            </a:r>
            <a:endParaRPr lang="en-US" sz="1500" dirty="0"/>
          </a:p>
        </p:txBody>
      </p:sp>
      <p:sp>
        <p:nvSpPr>
          <p:cNvPr id="44" name="Shape 42">
            <a:extLst>
              <a:ext uri="{FF2B5EF4-FFF2-40B4-BE49-F238E27FC236}">
                <a16:creationId xmlns:a16="http://schemas.microsoft.com/office/drawing/2014/main" id="{6B5579F0-9481-169A-0891-35BA6D28D93B}"/>
              </a:ext>
            </a:extLst>
          </p:cNvPr>
          <p:cNvSpPr/>
          <p:nvPr/>
        </p:nvSpPr>
        <p:spPr>
          <a:xfrm>
            <a:off x="688419" y="6018133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>
            <a:extLst>
              <a:ext uri="{FF2B5EF4-FFF2-40B4-BE49-F238E27FC236}">
                <a16:creationId xmlns:a16="http://schemas.microsoft.com/office/drawing/2014/main" id="{D16022E6-EC99-F5AE-45B8-A2ECFE74C267}"/>
              </a:ext>
            </a:extLst>
          </p:cNvPr>
          <p:cNvSpPr/>
          <p:nvPr/>
        </p:nvSpPr>
        <p:spPr>
          <a:xfrm>
            <a:off x="883206" y="6142434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1500" dirty="0"/>
          </a:p>
        </p:txBody>
      </p:sp>
      <p:sp>
        <p:nvSpPr>
          <p:cNvPr id="46" name="Text 44">
            <a:extLst>
              <a:ext uri="{FF2B5EF4-FFF2-40B4-BE49-F238E27FC236}">
                <a16:creationId xmlns:a16="http://schemas.microsoft.com/office/drawing/2014/main" id="{72DB78FB-244A-14F9-0AEA-72D37201E97F}"/>
              </a:ext>
            </a:extLst>
          </p:cNvPr>
          <p:cNvSpPr/>
          <p:nvPr/>
        </p:nvSpPr>
        <p:spPr>
          <a:xfrm>
            <a:off x="2212300" y="6142434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1500" dirty="0"/>
          </a:p>
        </p:txBody>
      </p:sp>
      <p:sp>
        <p:nvSpPr>
          <p:cNvPr id="47" name="Text 45">
            <a:extLst>
              <a:ext uri="{FF2B5EF4-FFF2-40B4-BE49-F238E27FC236}">
                <a16:creationId xmlns:a16="http://schemas.microsoft.com/office/drawing/2014/main" id="{6CF717CA-0DAE-8766-06D2-2DA8D0C53B43}"/>
              </a:ext>
            </a:extLst>
          </p:cNvPr>
          <p:cNvSpPr/>
          <p:nvPr/>
        </p:nvSpPr>
        <p:spPr>
          <a:xfrm>
            <a:off x="6188273" y="6142434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</a:t>
            </a:r>
            <a:endParaRPr lang="en-US" sz="1500" dirty="0"/>
          </a:p>
        </p:txBody>
      </p:sp>
      <p:sp>
        <p:nvSpPr>
          <p:cNvPr id="48" name="Text 46">
            <a:extLst>
              <a:ext uri="{FF2B5EF4-FFF2-40B4-BE49-F238E27FC236}">
                <a16:creationId xmlns:a16="http://schemas.microsoft.com/office/drawing/2014/main" id="{E3383494-A94E-1710-F282-90F2076F08FD}"/>
              </a:ext>
            </a:extLst>
          </p:cNvPr>
          <p:cNvSpPr/>
          <p:nvPr/>
        </p:nvSpPr>
        <p:spPr>
          <a:xfrm>
            <a:off x="10164247" y="6142434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145</a:t>
            </a:r>
            <a:endParaRPr lang="en-US" sz="1500" dirty="0"/>
          </a:p>
        </p:txBody>
      </p:sp>
      <p:sp>
        <p:nvSpPr>
          <p:cNvPr id="49" name="Shape 47">
            <a:extLst>
              <a:ext uri="{FF2B5EF4-FFF2-40B4-BE49-F238E27FC236}">
                <a16:creationId xmlns:a16="http://schemas.microsoft.com/office/drawing/2014/main" id="{3F6236E9-2C16-7213-BB44-5A62CF4E9963}"/>
              </a:ext>
            </a:extLst>
          </p:cNvPr>
          <p:cNvSpPr/>
          <p:nvPr/>
        </p:nvSpPr>
        <p:spPr>
          <a:xfrm>
            <a:off x="688419" y="6577965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>
            <a:extLst>
              <a:ext uri="{FF2B5EF4-FFF2-40B4-BE49-F238E27FC236}">
                <a16:creationId xmlns:a16="http://schemas.microsoft.com/office/drawing/2014/main" id="{332C890B-E5CD-A699-CB57-DF231DED7D94}"/>
              </a:ext>
            </a:extLst>
          </p:cNvPr>
          <p:cNvSpPr/>
          <p:nvPr/>
        </p:nvSpPr>
        <p:spPr>
          <a:xfrm>
            <a:off x="883206" y="6702266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1500" dirty="0"/>
          </a:p>
        </p:txBody>
      </p:sp>
      <p:sp>
        <p:nvSpPr>
          <p:cNvPr id="51" name="Text 49">
            <a:extLst>
              <a:ext uri="{FF2B5EF4-FFF2-40B4-BE49-F238E27FC236}">
                <a16:creationId xmlns:a16="http://schemas.microsoft.com/office/drawing/2014/main" id="{33490269-87D3-A7F5-9708-2FD9CB361999}"/>
              </a:ext>
            </a:extLst>
          </p:cNvPr>
          <p:cNvSpPr/>
          <p:nvPr/>
        </p:nvSpPr>
        <p:spPr>
          <a:xfrm>
            <a:off x="2212300" y="6702266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</a:t>
            </a:r>
            <a:endParaRPr lang="en-US" sz="1500" dirty="0"/>
          </a:p>
        </p:txBody>
      </p:sp>
      <p:sp>
        <p:nvSpPr>
          <p:cNvPr id="52" name="Text 50">
            <a:extLst>
              <a:ext uri="{FF2B5EF4-FFF2-40B4-BE49-F238E27FC236}">
                <a16:creationId xmlns:a16="http://schemas.microsoft.com/office/drawing/2014/main" id="{9D74CC0E-2F9D-8128-FF3A-3A41D0AC8B77}"/>
              </a:ext>
            </a:extLst>
          </p:cNvPr>
          <p:cNvSpPr/>
          <p:nvPr/>
        </p:nvSpPr>
        <p:spPr>
          <a:xfrm>
            <a:off x="6188273" y="6702266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</a:t>
            </a:r>
            <a:endParaRPr lang="en-US" sz="1500" dirty="0"/>
          </a:p>
        </p:txBody>
      </p:sp>
      <p:sp>
        <p:nvSpPr>
          <p:cNvPr id="53" name="Text 51">
            <a:extLst>
              <a:ext uri="{FF2B5EF4-FFF2-40B4-BE49-F238E27FC236}">
                <a16:creationId xmlns:a16="http://schemas.microsoft.com/office/drawing/2014/main" id="{98B60EFD-8D06-E970-908D-8B73A47BFE1D}"/>
              </a:ext>
            </a:extLst>
          </p:cNvPr>
          <p:cNvSpPr/>
          <p:nvPr/>
        </p:nvSpPr>
        <p:spPr>
          <a:xfrm>
            <a:off x="10164247" y="6702266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163</a:t>
            </a:r>
            <a:endParaRPr lang="en-US" sz="1500" dirty="0"/>
          </a:p>
        </p:txBody>
      </p:sp>
      <p:sp>
        <p:nvSpPr>
          <p:cNvPr id="54" name="Shape 52">
            <a:extLst>
              <a:ext uri="{FF2B5EF4-FFF2-40B4-BE49-F238E27FC236}">
                <a16:creationId xmlns:a16="http://schemas.microsoft.com/office/drawing/2014/main" id="{64399788-58D9-FB86-6383-ADF3C5C79079}"/>
              </a:ext>
            </a:extLst>
          </p:cNvPr>
          <p:cNvSpPr/>
          <p:nvPr/>
        </p:nvSpPr>
        <p:spPr>
          <a:xfrm>
            <a:off x="688419" y="7137797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5" name="Text 53">
            <a:extLst>
              <a:ext uri="{FF2B5EF4-FFF2-40B4-BE49-F238E27FC236}">
                <a16:creationId xmlns:a16="http://schemas.microsoft.com/office/drawing/2014/main" id="{3380B016-A5BF-EDA6-76B0-EDC243031CB7}"/>
              </a:ext>
            </a:extLst>
          </p:cNvPr>
          <p:cNvSpPr/>
          <p:nvPr/>
        </p:nvSpPr>
        <p:spPr>
          <a:xfrm>
            <a:off x="883206" y="7262098"/>
            <a:ext cx="93261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500" dirty="0"/>
          </a:p>
        </p:txBody>
      </p:sp>
      <p:sp>
        <p:nvSpPr>
          <p:cNvPr id="56" name="Text 54">
            <a:extLst>
              <a:ext uri="{FF2B5EF4-FFF2-40B4-BE49-F238E27FC236}">
                <a16:creationId xmlns:a16="http://schemas.microsoft.com/office/drawing/2014/main" id="{00E90056-DB9C-18DE-FEF0-A07E17068459}"/>
              </a:ext>
            </a:extLst>
          </p:cNvPr>
          <p:cNvSpPr/>
          <p:nvPr/>
        </p:nvSpPr>
        <p:spPr>
          <a:xfrm>
            <a:off x="2212300" y="7262098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</a:t>
            </a:r>
            <a:endParaRPr lang="en-US" sz="1500" dirty="0"/>
          </a:p>
        </p:txBody>
      </p:sp>
      <p:sp>
        <p:nvSpPr>
          <p:cNvPr id="57" name="Text 55">
            <a:extLst>
              <a:ext uri="{FF2B5EF4-FFF2-40B4-BE49-F238E27FC236}">
                <a16:creationId xmlns:a16="http://schemas.microsoft.com/office/drawing/2014/main" id="{1DE0C4BF-6F5A-7EE3-AE9F-B43019B526C1}"/>
              </a:ext>
            </a:extLst>
          </p:cNvPr>
          <p:cNvSpPr/>
          <p:nvPr/>
        </p:nvSpPr>
        <p:spPr>
          <a:xfrm>
            <a:off x="6188273" y="7262098"/>
            <a:ext cx="357949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</a:t>
            </a:r>
            <a:endParaRPr lang="en-US" sz="1500" dirty="0"/>
          </a:p>
        </p:txBody>
      </p:sp>
      <p:sp>
        <p:nvSpPr>
          <p:cNvPr id="58" name="Text 56">
            <a:extLst>
              <a:ext uri="{FF2B5EF4-FFF2-40B4-BE49-F238E27FC236}">
                <a16:creationId xmlns:a16="http://schemas.microsoft.com/office/drawing/2014/main" id="{D0F2A564-FF3F-F215-002C-CC40ABD0F8A0}"/>
              </a:ext>
            </a:extLst>
          </p:cNvPr>
          <p:cNvSpPr/>
          <p:nvPr/>
        </p:nvSpPr>
        <p:spPr>
          <a:xfrm>
            <a:off x="10164247" y="7262098"/>
            <a:ext cx="358330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161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858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D08928-4FEC-2819-7E7E-358C68701328}"/>
              </a:ext>
            </a:extLst>
          </p:cNvPr>
          <p:cNvGrpSpPr/>
          <p:nvPr/>
        </p:nvGrpSpPr>
        <p:grpSpPr>
          <a:xfrm>
            <a:off x="0" y="0"/>
            <a:ext cx="14630400" cy="3771900"/>
            <a:chOff x="0" y="0"/>
            <a:chExt cx="14630400" cy="3771900"/>
          </a:xfrm>
        </p:grpSpPr>
        <p:pic>
          <p:nvPicPr>
            <p:cNvPr id="4" name="Image 0" descr="preencoded.png">
              <a:extLst>
                <a:ext uri="{FF2B5EF4-FFF2-40B4-BE49-F238E27FC236}">
                  <a16:creationId xmlns:a16="http://schemas.microsoft.com/office/drawing/2014/main" id="{4606778B-55C6-4221-51EF-4D1126C72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630400" cy="3771900"/>
            </a:xfrm>
            <a:prstGeom prst="rect">
              <a:avLst/>
            </a:prstGeom>
          </p:spPr>
        </p:pic>
        <p:pic>
          <p:nvPicPr>
            <p:cNvPr id="2" name="Image 1" descr="preencoded.png">
              <a:extLst>
                <a:ext uri="{FF2B5EF4-FFF2-40B4-BE49-F238E27FC236}">
                  <a16:creationId xmlns:a16="http://schemas.microsoft.com/office/drawing/2014/main" id="{267FFA20-39B9-53C4-C437-0DC7C6FFB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3150" y="0"/>
              <a:ext cx="9210675" cy="3771900"/>
            </a:xfrm>
            <a:prstGeom prst="rect">
              <a:avLst/>
            </a:prstGeom>
          </p:spPr>
        </p:pic>
      </p:grpSp>
      <p:sp>
        <p:nvSpPr>
          <p:cNvPr id="3" name="Text 0">
            <a:extLst>
              <a:ext uri="{FF2B5EF4-FFF2-40B4-BE49-F238E27FC236}">
                <a16:creationId xmlns:a16="http://schemas.microsoft.com/office/drawing/2014/main" id="{82A773CF-A866-75FE-2A72-263C2A73EC70}"/>
              </a:ext>
            </a:extLst>
          </p:cNvPr>
          <p:cNvSpPr/>
          <p:nvPr/>
        </p:nvSpPr>
        <p:spPr>
          <a:xfrm>
            <a:off x="793790" y="4826437"/>
            <a:ext cx="9966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 in Power BI</a:t>
            </a:r>
            <a:endParaRPr lang="en-US" sz="44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06F5A-437A-B7E0-97C3-11B8B084D22C}"/>
              </a:ext>
            </a:extLst>
          </p:cNvPr>
          <p:cNvSpPr txBox="1"/>
          <p:nvPr/>
        </p:nvSpPr>
        <p:spPr>
          <a:xfrm>
            <a:off x="793790" y="5782710"/>
            <a:ext cx="7315200" cy="436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Visualizing insights for easy understanding and decision-making.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26684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BD6EF45-6F3A-98A2-1A61-BC72DFA4A5A1}"/>
              </a:ext>
            </a:extLst>
          </p:cNvPr>
          <p:cNvSpPr/>
          <p:nvPr/>
        </p:nvSpPr>
        <p:spPr>
          <a:xfrm>
            <a:off x="645438" y="507563"/>
            <a:ext cx="6629876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36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A98AFBDD-085A-06CE-D414-49C9B2830303}"/>
              </a:ext>
            </a:extLst>
          </p:cNvPr>
          <p:cNvSpPr/>
          <p:nvPr/>
        </p:nvSpPr>
        <p:spPr>
          <a:xfrm>
            <a:off x="645438" y="1452563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C4A3868-D2F2-5AF7-B5BD-2A75694DF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943" y="1867376"/>
            <a:ext cx="276582" cy="276582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6779EE28-A738-A3C8-2F60-569D02D125D6}"/>
              </a:ext>
            </a:extLst>
          </p:cNvPr>
          <p:cNvSpPr/>
          <p:nvPr/>
        </p:nvSpPr>
        <p:spPr>
          <a:xfrm>
            <a:off x="1567339" y="1636871"/>
            <a:ext cx="23433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4A3BB27F-BA4D-F6F1-7220-0C2B57C67228}"/>
              </a:ext>
            </a:extLst>
          </p:cNvPr>
          <p:cNvSpPr/>
          <p:nvPr/>
        </p:nvSpPr>
        <p:spPr>
          <a:xfrm>
            <a:off x="645438" y="274331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4C8122F-4FCE-AAA7-FF1E-3BBF6C924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943" y="3158133"/>
            <a:ext cx="276582" cy="276582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7D5D1B71-58AB-7F86-EEAD-DE501B4294B3}"/>
              </a:ext>
            </a:extLst>
          </p:cNvPr>
          <p:cNvSpPr/>
          <p:nvPr/>
        </p:nvSpPr>
        <p:spPr>
          <a:xfrm>
            <a:off x="1567339" y="2927628"/>
            <a:ext cx="333065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18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F9EA4F53-8678-A2F7-5CD7-379B6F775A1B}"/>
              </a:ext>
            </a:extLst>
          </p:cNvPr>
          <p:cNvSpPr/>
          <p:nvPr/>
        </p:nvSpPr>
        <p:spPr>
          <a:xfrm>
            <a:off x="645438" y="4034076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044AEA20-3DE2-BB04-4164-876A14826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943" y="4448889"/>
            <a:ext cx="276582" cy="276582"/>
          </a:xfrm>
          <a:prstGeom prst="rect">
            <a:avLst/>
          </a:prstGeom>
        </p:spPr>
      </p:pic>
      <p:sp>
        <p:nvSpPr>
          <p:cNvPr id="11" name="Text 8">
            <a:extLst>
              <a:ext uri="{FF2B5EF4-FFF2-40B4-BE49-F238E27FC236}">
                <a16:creationId xmlns:a16="http://schemas.microsoft.com/office/drawing/2014/main" id="{562E1579-BACA-D6A4-1F7B-B976E62A2A86}"/>
              </a:ext>
            </a:extLst>
          </p:cNvPr>
          <p:cNvSpPr/>
          <p:nvPr/>
        </p:nvSpPr>
        <p:spPr>
          <a:xfrm>
            <a:off x="1567339" y="4218384"/>
            <a:ext cx="276796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18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C2E6AF34-E829-C736-740A-5D8FD8276A1A}"/>
              </a:ext>
            </a:extLst>
          </p:cNvPr>
          <p:cNvSpPr/>
          <p:nvPr/>
        </p:nvSpPr>
        <p:spPr>
          <a:xfrm>
            <a:off x="645438" y="5324832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0E7B8176-8F70-1ADA-7FA1-5688123D16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943" y="5739646"/>
            <a:ext cx="276582" cy="276582"/>
          </a:xfrm>
          <a:prstGeom prst="rect">
            <a:avLst/>
          </a:prstGeom>
        </p:spPr>
      </p:pic>
      <p:sp>
        <p:nvSpPr>
          <p:cNvPr id="14" name="Text 11">
            <a:extLst>
              <a:ext uri="{FF2B5EF4-FFF2-40B4-BE49-F238E27FC236}">
                <a16:creationId xmlns:a16="http://schemas.microsoft.com/office/drawing/2014/main" id="{6E5DCEBF-E441-58E3-CE84-E24FF7E42528}"/>
              </a:ext>
            </a:extLst>
          </p:cNvPr>
          <p:cNvSpPr/>
          <p:nvPr/>
        </p:nvSpPr>
        <p:spPr>
          <a:xfrm>
            <a:off x="1567339" y="5509141"/>
            <a:ext cx="233969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E3172ECE-0232-332B-7FE1-A9594B29A1C9}"/>
              </a:ext>
            </a:extLst>
          </p:cNvPr>
          <p:cNvSpPr/>
          <p:nvPr/>
        </p:nvSpPr>
        <p:spPr>
          <a:xfrm>
            <a:off x="645438" y="661558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4BA56AEE-4AE2-44EF-4EF8-FD582011EA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943" y="7030403"/>
            <a:ext cx="276582" cy="276582"/>
          </a:xfrm>
          <a:prstGeom prst="rect">
            <a:avLst/>
          </a:prstGeom>
        </p:spPr>
      </p:pic>
      <p:sp>
        <p:nvSpPr>
          <p:cNvPr id="17" name="Text 14">
            <a:extLst>
              <a:ext uri="{FF2B5EF4-FFF2-40B4-BE49-F238E27FC236}">
                <a16:creationId xmlns:a16="http://schemas.microsoft.com/office/drawing/2014/main" id="{42C1C49A-F996-E78C-8BBB-52D8F7EE74C7}"/>
              </a:ext>
            </a:extLst>
          </p:cNvPr>
          <p:cNvSpPr/>
          <p:nvPr/>
        </p:nvSpPr>
        <p:spPr>
          <a:xfrm>
            <a:off x="1567339" y="6799898"/>
            <a:ext cx="232588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107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407</Words>
  <Application>Microsoft Office PowerPoint</Application>
  <PresentationFormat>Custom</PresentationFormat>
  <Paragraphs>107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Libre Baskerville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Hemasai Bendi</cp:lastModifiedBy>
  <cp:revision>2</cp:revision>
  <dcterms:created xsi:type="dcterms:W3CDTF">2025-12-16T06:41:29Z</dcterms:created>
  <dcterms:modified xsi:type="dcterms:W3CDTF">2025-12-16T07:02:45Z</dcterms:modified>
</cp:coreProperties>
</file>